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64093" autoAdjust="0"/>
  </p:normalViewPr>
  <p:slideViewPr>
    <p:cSldViewPr snapToGrid="0" showGuides="1">
      <p:cViewPr varScale="1">
        <p:scale>
          <a:sx n="44" d="100"/>
          <a:sy n="44" d="100"/>
        </p:scale>
        <p:origin x="164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17E0C-3AA3-45DB-A1BE-2D57B6172138}" type="datetimeFigureOut">
              <a:rPr lang="en-US" smtClean="0"/>
              <a:t>4/20/2017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F5D22-F226-40EF-94DC-5C00312A4AB8}" type="slidenum">
              <a:rPr lang="en-US" smtClean="0"/>
              <a:t>‹#›</a:t>
            </a:fld>
            <a:endParaRPr lang="en-US"/>
          </a:p>
        </p:txBody>
      </p:sp>
    </p:spTree>
    <p:extLst>
      <p:ext uri="{BB962C8B-B14F-4D97-AF65-F5344CB8AC3E}">
        <p14:creationId xmlns:p14="http://schemas.microsoft.com/office/powerpoint/2010/main" val="405286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Literary_fiction"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en.wikipedia.org/wiki/Genre_fiction#cite_note-2"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evening.</a:t>
            </a:r>
          </a:p>
          <a:p>
            <a:endParaRPr lang="en-US" dirty="0" smtClean="0"/>
          </a:p>
          <a:p>
            <a:r>
              <a:rPr lang="en-US" dirty="0" smtClean="0"/>
              <a:t>My</a:t>
            </a:r>
            <a:r>
              <a:rPr lang="en-US" baseline="0" dirty="0" smtClean="0"/>
              <a:t> name is Deanna </a:t>
            </a:r>
            <a:r>
              <a:rPr lang="en-US" baseline="0" dirty="0" err="1" smtClean="0"/>
              <a:t>Mascle</a:t>
            </a:r>
            <a:r>
              <a:rPr lang="en-US" baseline="0" dirty="0" smtClean="0"/>
              <a:t> and I am here to talk to you about writing romance novels.</a:t>
            </a:r>
          </a:p>
          <a:p>
            <a:endParaRPr lang="en-US" baseline="0" dirty="0" smtClean="0"/>
          </a:p>
          <a:p>
            <a:r>
              <a:rPr lang="en-US" dirty="0" smtClean="0"/>
              <a:t>I am</a:t>
            </a:r>
            <a:r>
              <a:rPr lang="en-US" baseline="0" dirty="0" smtClean="0"/>
              <a:t> a romance writer. I published three historical romances and wrote many others in a variety of genres. I am a past president of the Kentucky Romance Writers. </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1</a:t>
            </a:fld>
            <a:endParaRPr lang="en-US"/>
          </a:p>
        </p:txBody>
      </p:sp>
    </p:spTree>
    <p:extLst>
      <p:ext uri="{BB962C8B-B14F-4D97-AF65-F5344CB8AC3E}">
        <p14:creationId xmlns:p14="http://schemas.microsoft.com/office/powerpoint/2010/main" val="272338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my publishing experience is 16 years old…I want to share the experience of two authors who started around the same time I did but continued to write and publish although their career paths have overlapped and diverged through the years. </a:t>
            </a:r>
          </a:p>
          <a:p>
            <a:endParaRPr lang="en-US" baseline="0" dirty="0" smtClean="0"/>
          </a:p>
          <a:p>
            <a:r>
              <a:rPr lang="en-US" baseline="0" dirty="0" smtClean="0"/>
              <a:t>Both started writing for category romance (Silhouette, Harlequin) – short contemporary fiction part of a series within a specific category: sweet, spicy, historical… Most books purchased via subscription although at the time grocery store sales were also strong</a:t>
            </a:r>
          </a:p>
          <a:p>
            <a:endParaRPr lang="en-US" baseline="0" dirty="0" smtClean="0"/>
          </a:p>
          <a:p>
            <a:r>
              <a:rPr lang="en-US" baseline="0" dirty="0" smtClean="0"/>
              <a:t>Annie eventually snagged a pretty good agent who helped her break out of category fiction to the Christian market and eventually bigger books. In more recent years she has been busily buying back her titles and releasing those as </a:t>
            </a:r>
            <a:r>
              <a:rPr lang="en-US" baseline="0" dirty="0" err="1" smtClean="0"/>
              <a:t>ebooks</a:t>
            </a:r>
            <a:endParaRPr lang="en-US" baseline="0" dirty="0" smtClean="0"/>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Stephanie is an excellent</a:t>
            </a:r>
            <a:r>
              <a:rPr lang="en-US" baseline="0" dirty="0" smtClean="0"/>
              <a:t> example of an author who was able to harness her experience and backlist to make the transition from traditional publishing to e-publishing – she’s a pretty big deal on Amazon &amp; she has a book you might want to check out: </a:t>
            </a:r>
            <a:r>
              <a:rPr lang="en-US" sz="1200" b="0" i="0" kern="1200" dirty="0" smtClean="0">
                <a:solidFill>
                  <a:schemeClr val="tx1"/>
                </a:solidFill>
                <a:effectLst/>
                <a:latin typeface="+mn-lt"/>
                <a:ea typeface="+mn-ea"/>
                <a:cs typeface="+mn-cs"/>
              </a:rPr>
              <a:t>YOUR PERSONAL FICTION-WRITING COACH</a:t>
            </a:r>
          </a:p>
          <a:p>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10</a:t>
            </a:fld>
            <a:endParaRPr lang="en-US"/>
          </a:p>
        </p:txBody>
      </p:sp>
    </p:spTree>
    <p:extLst>
      <p:ext uri="{BB962C8B-B14F-4D97-AF65-F5344CB8AC3E}">
        <p14:creationId xmlns:p14="http://schemas.microsoft.com/office/powerpoint/2010/main" val="1342255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hope I didn’t frighten you too much. Publishing is a business. It is not warm, fluffy feather pillows. People are making a living. But during my active time I met many wonderful people and made several good friends. I found romance writers to be welcoming and supportive – I strongly urge you to join RWA and look into the many supports and educational opportunities they offer. According to RWA there is still a Louisville chapter but even if they are not very active then check into surrounding states as well. Some of those regional conferences are pretty good and well worth attending.</a:t>
            </a:r>
          </a:p>
          <a:p>
            <a:endParaRPr lang="en-US" baseline="0" dirty="0" smtClean="0"/>
          </a:p>
          <a:p>
            <a:r>
              <a:rPr lang="en-US" baseline="0" dirty="0" smtClean="0"/>
              <a:t>But the bottom line is that the only way to become a published writer is to read a lot and write </a:t>
            </a:r>
            <a:r>
              <a:rPr lang="en-US" baseline="0" dirty="0" err="1" smtClean="0"/>
              <a:t>write</a:t>
            </a:r>
            <a:r>
              <a:rPr lang="en-US" baseline="0" dirty="0" smtClean="0"/>
              <a:t> </a:t>
            </a:r>
            <a:r>
              <a:rPr lang="en-US" baseline="0" dirty="0" err="1" smtClean="0"/>
              <a:t>write</a:t>
            </a:r>
            <a:r>
              <a:rPr lang="en-US" baseline="0" dirty="0" smtClean="0"/>
              <a:t> – that has to be the priority before you worry about publishing. However, organizations like RWA can help support you with both so definitely worth the investment.</a:t>
            </a:r>
          </a:p>
          <a:p>
            <a:endParaRPr lang="en-US" baseline="0" dirty="0" smtClean="0"/>
          </a:p>
          <a:p>
            <a:r>
              <a:rPr lang="en-US" baseline="0" dirty="0" smtClean="0"/>
              <a:t>Before we leave – there is one marketing tool that is also an important writing tool – the elevator pitch. When you attend a conference or talk with anyone about your current work in progress you need to be able to sum it up in a short, effective pitch. You need to prepare this before you go public in any way – but lucky for you preparing it will also help you during both the writing and editing process.</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11</a:t>
            </a:fld>
            <a:endParaRPr lang="en-US"/>
          </a:p>
        </p:txBody>
      </p:sp>
    </p:spTree>
    <p:extLst>
      <p:ext uri="{BB962C8B-B14F-4D97-AF65-F5344CB8AC3E}">
        <p14:creationId xmlns:p14="http://schemas.microsoft.com/office/powerpoint/2010/main" val="125695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things I want to talk to you tonight in hopes that each of these</a:t>
            </a:r>
            <a:r>
              <a:rPr lang="en-US" baseline="0" dirty="0" smtClean="0"/>
              <a:t> elements will help you on your own journey</a:t>
            </a:r>
          </a:p>
          <a:p>
            <a:endParaRPr lang="en-US" baseline="0" dirty="0" smtClean="0"/>
          </a:p>
          <a:p>
            <a:r>
              <a:rPr lang="en-US" dirty="0" smtClean="0"/>
              <a:t>The best</a:t>
            </a:r>
            <a:r>
              <a:rPr lang="en-US" baseline="0" dirty="0" smtClean="0"/>
              <a:t> place to begin is with our definition. As a writing teacher, I always spend a lot of time helping my students understand their rhetorical situation and this is even more crucial when you enter the wild and woolly world of publishing. So what is a romance novel? </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2</a:t>
            </a:fld>
            <a:endParaRPr lang="en-US"/>
          </a:p>
        </p:txBody>
      </p:sp>
    </p:spTree>
    <p:extLst>
      <p:ext uri="{BB962C8B-B14F-4D97-AF65-F5344CB8AC3E}">
        <p14:creationId xmlns:p14="http://schemas.microsoft.com/office/powerpoint/2010/main" val="3037761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 Central Love Story</a:t>
            </a:r>
            <a:r>
              <a:rPr lang="en-US" sz="1200" b="0" i="0" kern="1200" dirty="0" smtClean="0">
                <a:solidFill>
                  <a:schemeClr val="tx1"/>
                </a:solidFill>
                <a:effectLst/>
                <a:latin typeface="+mn-lt"/>
                <a:ea typeface="+mn-ea"/>
                <a:cs typeface="+mn-cs"/>
              </a:rPr>
              <a:t>: The main plot centers around individuals falling in love and struggling to make the relationship work. A writer can include as many subplots as he/she wants as long as the love story is the main focus of the novel.</a:t>
            </a:r>
            <a:br>
              <a:rPr lang="en-US" sz="1200" b="0"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An Emotionally Satisfying and Optimistic Ending</a:t>
            </a:r>
            <a:r>
              <a:rPr lang="en-US" sz="1200" b="0" i="0" kern="1200" dirty="0" smtClean="0">
                <a:solidFill>
                  <a:schemeClr val="tx1"/>
                </a:solidFill>
                <a:effectLst/>
                <a:latin typeface="+mn-lt"/>
                <a:ea typeface="+mn-ea"/>
                <a:cs typeface="+mn-cs"/>
              </a:rPr>
              <a:t>: In a romance, the lovers who risk and struggle for each other and their relationship are rewarded with emotional justice and unconditional love.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Romance novels may have any tone or style, be set in any place or time, and have varying levels of sensuality—ranging from sweet to extremely hot. These settings and distinctions of plot create specific subgenres within romance fiction.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are two formats for romance fiction:</a:t>
            </a:r>
          </a:p>
          <a:p>
            <a:r>
              <a:rPr lang="en-US" sz="1200" b="0" i="0" kern="1200" dirty="0" smtClean="0">
                <a:solidFill>
                  <a:schemeClr val="tx1"/>
                </a:solidFill>
                <a:effectLst/>
                <a:latin typeface="+mn-lt"/>
                <a:ea typeface="+mn-ea"/>
                <a:cs typeface="+mn-cs"/>
              </a:rPr>
              <a:t>Series or "category" romances: short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books issued under a common imprint/series name and released at regular intervals, usually monthly. These books are most commonly published by Harlequin/Silhouette.</a:t>
            </a:r>
          </a:p>
          <a:p>
            <a:r>
              <a:rPr lang="en-US" sz="1200" b="0" i="0" kern="1200" dirty="0" smtClean="0">
                <a:solidFill>
                  <a:schemeClr val="tx1"/>
                </a:solidFill>
                <a:effectLst/>
                <a:latin typeface="+mn-lt"/>
                <a:ea typeface="+mn-ea"/>
                <a:cs typeface="+mn-cs"/>
              </a:rPr>
              <a:t>Single-title romances: longer romances released individually and not as part of a numbered series. Single-title romances may be released in hard cover, trade paperback, or mass-market paperback sizes.</a:t>
            </a:r>
          </a:p>
        </p:txBody>
      </p:sp>
      <p:sp>
        <p:nvSpPr>
          <p:cNvPr id="4" name="Slide Number Placeholder 3"/>
          <p:cNvSpPr>
            <a:spLocks noGrp="1"/>
          </p:cNvSpPr>
          <p:nvPr>
            <p:ph type="sldNum" sz="quarter" idx="10"/>
          </p:nvPr>
        </p:nvSpPr>
        <p:spPr/>
        <p:txBody>
          <a:bodyPr/>
          <a:lstStyle/>
          <a:p>
            <a:fld id="{3EAF5D22-F226-40EF-94DC-5C00312A4AB8}" type="slidenum">
              <a:rPr lang="en-US" smtClean="0"/>
              <a:t>3</a:t>
            </a:fld>
            <a:endParaRPr lang="en-US"/>
          </a:p>
        </p:txBody>
      </p:sp>
    </p:spTree>
    <p:extLst>
      <p:ext uri="{BB962C8B-B14F-4D97-AF65-F5344CB8AC3E}">
        <p14:creationId xmlns:p14="http://schemas.microsoft.com/office/powerpoint/2010/main" val="923805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Some</a:t>
            </a:r>
            <a:r>
              <a:rPr lang="en-US" sz="1200" b="1" i="0" kern="1200" baseline="0" dirty="0" smtClean="0">
                <a:solidFill>
                  <a:schemeClr val="tx1"/>
                </a:solidFill>
                <a:effectLst/>
                <a:latin typeface="+mn-lt"/>
                <a:ea typeface="+mn-ea"/>
                <a:cs typeface="+mn-cs"/>
              </a:rPr>
              <a:t> of these subgenres have their own subgenres – such as regency romance, time travel, vampire, Christian…</a:t>
            </a:r>
          </a:p>
          <a:p>
            <a:r>
              <a:rPr lang="en-US" sz="1200" b="1" i="0" kern="1200" dirty="0" smtClean="0">
                <a:solidFill>
                  <a:schemeClr val="tx1"/>
                </a:solidFill>
                <a:effectLst/>
                <a:latin typeface="+mn-lt"/>
                <a:ea typeface="+mn-ea"/>
                <a:cs typeface="+mn-cs"/>
              </a:rPr>
              <a:t>Contemporary Romance</a:t>
            </a:r>
            <a:r>
              <a:rPr lang="en-US" sz="1200" b="0" i="0" kern="1200" dirty="0" smtClean="0">
                <a:solidFill>
                  <a:schemeClr val="tx1"/>
                </a:solidFill>
                <a:effectLst/>
                <a:latin typeface="+mn-lt"/>
                <a:ea typeface="+mn-ea"/>
                <a:cs typeface="+mn-cs"/>
              </a:rPr>
              <a:t>: Romance novels that are set from 1950 to the present that focus primarily on the romantic relationship</a:t>
            </a:r>
          </a:p>
          <a:p>
            <a:r>
              <a:rPr lang="en-US" sz="1200" b="1" i="0" kern="1200" dirty="0" smtClean="0">
                <a:solidFill>
                  <a:schemeClr val="tx1"/>
                </a:solidFill>
                <a:effectLst/>
                <a:latin typeface="+mn-lt"/>
                <a:ea typeface="+mn-ea"/>
                <a:cs typeface="+mn-cs"/>
              </a:rPr>
              <a:t>Erotic Romance:</a:t>
            </a:r>
            <a:r>
              <a:rPr lang="en-US" sz="1200" b="0" i="0" kern="1200" dirty="0" smtClean="0">
                <a:solidFill>
                  <a:schemeClr val="tx1"/>
                </a:solidFill>
                <a:effectLst/>
                <a:latin typeface="+mn-lt"/>
                <a:ea typeface="+mn-ea"/>
                <a:cs typeface="+mn-cs"/>
              </a:rPr>
              <a:t> Romance novels in which strong, often explicit, sexual interaction is an inherent part of the love story, character growth and relationship development</a:t>
            </a:r>
          </a:p>
          <a:p>
            <a:r>
              <a:rPr lang="en-US" sz="1200" b="1" i="0" kern="1200" dirty="0" smtClean="0">
                <a:solidFill>
                  <a:schemeClr val="tx1"/>
                </a:solidFill>
                <a:effectLst/>
                <a:latin typeface="+mn-lt"/>
                <a:ea typeface="+mn-ea"/>
                <a:cs typeface="+mn-cs"/>
              </a:rPr>
              <a:t>Historical Romance: </a:t>
            </a:r>
            <a:r>
              <a:rPr lang="en-US" sz="1200" b="0" i="0" kern="1200" dirty="0" smtClean="0">
                <a:solidFill>
                  <a:schemeClr val="tx1"/>
                </a:solidFill>
                <a:effectLst/>
                <a:latin typeface="+mn-lt"/>
                <a:ea typeface="+mn-ea"/>
                <a:cs typeface="+mn-cs"/>
              </a:rPr>
              <a:t>Romance novels that are set prior to 1950.</a:t>
            </a:r>
          </a:p>
          <a:p>
            <a:r>
              <a:rPr lang="en-US" sz="1200" b="1" i="0" kern="1200" dirty="0" smtClean="0">
                <a:solidFill>
                  <a:schemeClr val="tx1"/>
                </a:solidFill>
                <a:effectLst/>
                <a:latin typeface="+mn-lt"/>
                <a:ea typeface="+mn-ea"/>
                <a:cs typeface="+mn-cs"/>
              </a:rPr>
              <a:t>Paranormal Romance: </a:t>
            </a:r>
            <a:r>
              <a:rPr lang="en-US" sz="1200" b="0" i="0" kern="1200" dirty="0" smtClean="0">
                <a:solidFill>
                  <a:schemeClr val="tx1"/>
                </a:solidFill>
                <a:effectLst/>
                <a:latin typeface="+mn-lt"/>
                <a:ea typeface="+mn-ea"/>
                <a:cs typeface="+mn-cs"/>
              </a:rPr>
              <a:t>Romance novels in which fantasy worlds or paranormal or science fiction elements are an integral part of the plot.</a:t>
            </a:r>
          </a:p>
          <a:p>
            <a:r>
              <a:rPr lang="en-US" sz="1200" b="1" i="0" kern="1200" dirty="0" smtClean="0">
                <a:solidFill>
                  <a:schemeClr val="tx1"/>
                </a:solidFill>
                <a:effectLst/>
                <a:latin typeface="+mn-lt"/>
                <a:ea typeface="+mn-ea"/>
                <a:cs typeface="+mn-cs"/>
              </a:rPr>
              <a:t>Romance with Religious or Spiritual Elements:</a:t>
            </a:r>
            <a:r>
              <a:rPr lang="en-US" sz="1200" b="0" i="0" kern="1200" dirty="0" smtClean="0">
                <a:solidFill>
                  <a:schemeClr val="tx1"/>
                </a:solidFill>
                <a:effectLst/>
                <a:latin typeface="+mn-lt"/>
                <a:ea typeface="+mn-ea"/>
                <a:cs typeface="+mn-cs"/>
              </a:rPr>
              <a:t> Romance novels in which religious or spiritual beliefs are an inherent part of the love story, character growth and relationship development </a:t>
            </a:r>
          </a:p>
          <a:p>
            <a:r>
              <a:rPr lang="en-US" sz="1200" b="1" i="0" kern="1200" dirty="0" smtClean="0">
                <a:solidFill>
                  <a:schemeClr val="tx1"/>
                </a:solidFill>
                <a:effectLst/>
                <a:latin typeface="+mn-lt"/>
                <a:ea typeface="+mn-ea"/>
                <a:cs typeface="+mn-cs"/>
              </a:rPr>
              <a:t>Romantic Suspense</a:t>
            </a:r>
            <a:r>
              <a:rPr lang="en-US" sz="1200" b="0" i="0" kern="1200" dirty="0" smtClean="0">
                <a:solidFill>
                  <a:schemeClr val="tx1"/>
                </a:solidFill>
                <a:effectLst/>
                <a:latin typeface="+mn-lt"/>
                <a:ea typeface="+mn-ea"/>
                <a:cs typeface="+mn-cs"/>
              </a:rPr>
              <a:t>: Romance novels in which suspense, mystery, or thriller elements constitute an integral part of the plot.</a:t>
            </a:r>
          </a:p>
          <a:p>
            <a:r>
              <a:rPr lang="en-US" sz="1200" b="1" i="0" kern="1200" dirty="0" smtClean="0">
                <a:solidFill>
                  <a:schemeClr val="tx1"/>
                </a:solidFill>
                <a:effectLst/>
                <a:latin typeface="+mn-lt"/>
                <a:ea typeface="+mn-ea"/>
                <a:cs typeface="+mn-cs"/>
              </a:rPr>
              <a:t>Young Adult Romance</a:t>
            </a:r>
            <a:r>
              <a:rPr lang="en-US" sz="1200" b="0" i="0" kern="1200" dirty="0" smtClean="0">
                <a:solidFill>
                  <a:schemeClr val="tx1"/>
                </a:solidFill>
                <a:effectLst/>
                <a:latin typeface="+mn-lt"/>
                <a:ea typeface="+mn-ea"/>
                <a:cs typeface="+mn-cs"/>
              </a:rPr>
              <a:t>: Romance novels in which young adult life is an integral part of the plot.</a:t>
            </a:r>
          </a:p>
          <a:p>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4</a:t>
            </a:fld>
            <a:endParaRPr lang="en-US"/>
          </a:p>
        </p:txBody>
      </p:sp>
    </p:spTree>
    <p:extLst>
      <p:ext uri="{BB962C8B-B14F-4D97-AF65-F5344CB8AC3E}">
        <p14:creationId xmlns:p14="http://schemas.microsoft.com/office/powerpoint/2010/main" val="338474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Humankind’s love affair with stories stretches back through the ages and we find evidence of this love of stories mixed in with evidence of our ancient ancestors. It would be enough that stories can offer a fun escape, but in truth stories serve three very important purposes key to the survival of humanity</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Stories have always been an useful way to teach us things about ourselves and our world especially how to be human and how to cope with tragedy and loss and all the other challenges that the world and life throw at us.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Stories also inspire us to do more and to be more. Through the stories of others’ lives we can see examples of worthy and unworthy goals and aspirations as well as the consequences of pursuing them. All these experiences challenge us to think more deeply about our own motivations and actions.</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Stories also unite us. We can connect through stories, because there are many universal stories, archetypes, which cross cultural boundaries. Stories provide a common ground where we can connect and bond whether over the campfire or the water cooler. We create community by sharing our stories. </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5</a:t>
            </a:fld>
            <a:endParaRPr lang="en-US"/>
          </a:p>
        </p:txBody>
      </p:sp>
    </p:spTree>
    <p:extLst>
      <p:ext uri="{BB962C8B-B14F-4D97-AF65-F5344CB8AC3E}">
        <p14:creationId xmlns:p14="http://schemas.microsoft.com/office/powerpoint/2010/main" val="269965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In the publishing industry the term </a:t>
            </a:r>
            <a:r>
              <a:rPr lang="en-US" sz="1200" b="1" i="0" kern="1200" dirty="0" smtClean="0">
                <a:solidFill>
                  <a:schemeClr val="tx1"/>
                </a:solidFill>
                <a:effectLst/>
                <a:latin typeface="+mn-lt"/>
                <a:ea typeface="+mn-ea"/>
                <a:cs typeface="+mn-cs"/>
              </a:rPr>
              <a:t>Genre fiction</a:t>
            </a:r>
            <a:r>
              <a:rPr lang="en-US" sz="1200" b="0" i="0" kern="1200" dirty="0" smtClean="0">
                <a:solidFill>
                  <a:schemeClr val="tx1"/>
                </a:solidFill>
                <a:effectLst/>
                <a:latin typeface="+mn-lt"/>
                <a:ea typeface="+mn-ea"/>
                <a:cs typeface="+mn-cs"/>
              </a:rPr>
              <a:t>, also known as </a:t>
            </a:r>
            <a:r>
              <a:rPr lang="en-US" sz="1200" b="1" i="0" kern="1200" dirty="0" smtClean="0">
                <a:solidFill>
                  <a:schemeClr val="tx1"/>
                </a:solidFill>
                <a:effectLst/>
                <a:latin typeface="+mn-lt"/>
                <a:ea typeface="+mn-ea"/>
                <a:cs typeface="+mn-cs"/>
              </a:rPr>
              <a:t>popular fiction</a:t>
            </a:r>
            <a:r>
              <a:rPr lang="en-US" sz="1200" b="0" i="0" kern="1200" dirty="0" smtClean="0">
                <a:solidFill>
                  <a:schemeClr val="tx1"/>
                </a:solidFill>
                <a:effectLst/>
                <a:latin typeface="+mn-lt"/>
                <a:ea typeface="+mn-ea"/>
                <a:cs typeface="+mn-cs"/>
              </a:rPr>
              <a:t>, is often used as shelf headings within the fiction section of a bookstore, in order to appeal to readers and fans already familiar with that genre.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300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Genre fiction is generally distinguished from </a:t>
            </a:r>
            <a:r>
              <a:rPr lang="en-US" sz="1200" b="0" i="1" u="none" strike="noStrike" kern="1200" dirty="0" smtClean="0">
                <a:solidFill>
                  <a:schemeClr val="tx1"/>
                </a:solidFill>
                <a:effectLst/>
                <a:latin typeface="+mn-lt"/>
                <a:ea typeface="+mn-ea"/>
                <a:cs typeface="+mn-cs"/>
                <a:hlinkClick r:id="rId3" tooltip="Literary fiction"/>
              </a:rPr>
              <a:t>literary fiction</a:t>
            </a:r>
            <a:r>
              <a:rPr lang="en-US" sz="1200" b="0" i="1" u="none" strike="noStrike" kern="1200" dirty="0" smtClean="0">
                <a:solidFill>
                  <a:schemeClr val="tx1"/>
                </a:solidFill>
                <a:effectLst/>
                <a:latin typeface="+mn-lt"/>
                <a:ea typeface="+mn-ea"/>
                <a:cs typeface="+mn-cs"/>
              </a:rPr>
              <a:t> because it follows specific</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genre conventions</a:t>
            </a:r>
            <a:r>
              <a:rPr lang="en-US" sz="1200" b="0" i="0" kern="1200" dirty="0" smtClean="0">
                <a:solidFill>
                  <a:schemeClr val="tx1"/>
                </a:solidFill>
                <a:effectLst/>
                <a:latin typeface="+mn-lt"/>
                <a:ea typeface="+mn-ea"/>
                <a:cs typeface="+mn-cs"/>
              </a:rPr>
              <a:t> or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"specific settings, roles, events, and values that define individual genres and their subgenres“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This is important because any writer who wants to be successful in</a:t>
            </a:r>
            <a:r>
              <a:rPr lang="en-US" sz="1200" b="0" i="0" kern="1200" baseline="0" dirty="0" smtClean="0">
                <a:solidFill>
                  <a:schemeClr val="tx1"/>
                </a:solidFill>
                <a:effectLst/>
                <a:latin typeface="+mn-lt"/>
                <a:ea typeface="+mn-ea"/>
                <a:cs typeface="+mn-cs"/>
              </a:rPr>
              <a:t> one of these genres needs to be aware of the specific genre conventions because these conventions are the expectations of the reader and publisher (sometimes explicitly laid out in the publication guidelines)</a:t>
            </a:r>
            <a:r>
              <a:rPr lang="en-US" sz="1200" b="0" i="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30000" dirty="0" smtClean="0">
              <a:solidFill>
                <a:schemeClr val="tx1"/>
              </a:solidFill>
              <a:effectLst/>
              <a:latin typeface="+mn-lt"/>
              <a:ea typeface="+mn-ea"/>
              <a:cs typeface="+mn-cs"/>
              <a:hlinkClick r:id="rId4"/>
            </a:endParaRPr>
          </a:p>
          <a:p>
            <a:r>
              <a:rPr lang="en-US" dirty="0" smtClean="0"/>
              <a:t>I believe people read genre fiction because of these expectations</a:t>
            </a:r>
            <a:r>
              <a:rPr lang="en-US" baseline="0" dirty="0" smtClean="0"/>
              <a:t> – we know that our hero will come out OK in the end and there will be an emotionally satisfying ending whether we read romance, mystery, or western – I know that is why I read genre fiction. Enough chaos in the world and my life – I don’t need it in my reading</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6</a:t>
            </a:fld>
            <a:endParaRPr lang="en-US"/>
          </a:p>
        </p:txBody>
      </p:sp>
    </p:spTree>
    <p:extLst>
      <p:ext uri="{BB962C8B-B14F-4D97-AF65-F5344CB8AC3E}">
        <p14:creationId xmlns:p14="http://schemas.microsoft.com/office/powerpoint/2010/main" val="2955311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early 1990s I got serious about pursuing my dream write a book--</a:t>
            </a:r>
            <a:r>
              <a:rPr lang="en-US" baseline="0" dirty="0" smtClean="0"/>
              <a:t>simply to see if I could do. A longtime historical romance reader</a:t>
            </a:r>
            <a:r>
              <a:rPr lang="en-US" baseline="0" smtClean="0"/>
              <a:t>, I </a:t>
            </a:r>
            <a:r>
              <a:rPr lang="en-US" baseline="0" dirty="0" smtClean="0"/>
              <a:t>studied many of my favorite authors to better understand how they incorporated historical detail and paced the story. I grew up in Upstate New York very proud of my Dutch heritage so I chose to set my story during t</a:t>
            </a:r>
            <a:r>
              <a:rPr lang="en-US" sz="1200" b="0" i="0" kern="1200" dirty="0" smtClean="0">
                <a:solidFill>
                  <a:schemeClr val="tx1"/>
                </a:solidFill>
                <a:effectLst/>
                <a:latin typeface="+mn-lt"/>
                <a:ea typeface="+mn-ea"/>
                <a:cs typeface="+mn-cs"/>
              </a:rPr>
              <a:t>he </a:t>
            </a:r>
            <a:r>
              <a:rPr lang="en-US" sz="1200" b="1" i="0" kern="1200" dirty="0" smtClean="0">
                <a:solidFill>
                  <a:schemeClr val="tx1"/>
                </a:solidFill>
                <a:effectLst/>
                <a:latin typeface="+mn-lt"/>
                <a:ea typeface="+mn-ea"/>
                <a:cs typeface="+mn-cs"/>
              </a:rPr>
              <a:t>Dutch Golden Age</a:t>
            </a:r>
            <a:r>
              <a:rPr lang="en-US" sz="1200" b="0" i="0" kern="1200" dirty="0" smtClean="0">
                <a:solidFill>
                  <a:schemeClr val="tx1"/>
                </a:solidFill>
                <a:effectLst/>
                <a:latin typeface="+mn-lt"/>
                <a:ea typeface="+mn-ea"/>
                <a:cs typeface="+mn-cs"/>
              </a:rPr>
              <a:t> (roughly spanning the 17th </a:t>
            </a:r>
            <a:r>
              <a:rPr lang="en-US" sz="1200" b="1" i="0" kern="1200" dirty="0" smtClean="0">
                <a:solidFill>
                  <a:schemeClr val="tx1"/>
                </a:solidFill>
                <a:effectLst/>
                <a:latin typeface="+mn-lt"/>
                <a:ea typeface="+mn-ea"/>
                <a:cs typeface="+mn-cs"/>
              </a:rPr>
              <a:t>century)</a:t>
            </a:r>
            <a:r>
              <a:rPr lang="en-US" sz="1200" b="0" i="0" kern="1200" baseline="0" dirty="0" smtClean="0">
                <a:solidFill>
                  <a:schemeClr val="tx1"/>
                </a:solidFill>
                <a:effectLst/>
                <a:latin typeface="+mn-lt"/>
                <a:ea typeface="+mn-ea"/>
                <a:cs typeface="+mn-cs"/>
              </a:rPr>
              <a:t> when</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Dutch</a:t>
            </a:r>
            <a:r>
              <a:rPr lang="en-US" sz="1200" b="0" i="0" kern="1200" dirty="0" smtClean="0">
                <a:solidFill>
                  <a:schemeClr val="tx1"/>
                </a:solidFill>
                <a:effectLst/>
                <a:latin typeface="+mn-lt"/>
                <a:ea typeface="+mn-ea"/>
                <a:cs typeface="+mn-cs"/>
              </a:rPr>
              <a:t> trade, science, military, and art were among the most acclaimed in the world and when they began the settlement of the New World.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 wrote most of the first draft</a:t>
            </a:r>
            <a:r>
              <a:rPr lang="en-US" sz="1200" b="0" i="0" kern="1200" baseline="0" dirty="0" smtClean="0">
                <a:solidFill>
                  <a:schemeClr val="tx1"/>
                </a:solidFill>
                <a:effectLst/>
                <a:latin typeface="+mn-lt"/>
                <a:ea typeface="+mn-ea"/>
                <a:cs typeface="+mn-cs"/>
              </a:rPr>
              <a:t> long hand in notebooks because this was a time before most people owned personal computers. I typed up my chapters while babysitting my nephew as my sister-in-law had an Apple computer and sometimes I snuck in some time in the computer lab at the local high school.</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But</a:t>
            </a:r>
            <a:r>
              <a:rPr lang="en-US" sz="1200" b="0" i="0" kern="1200" baseline="0" dirty="0" smtClean="0">
                <a:solidFill>
                  <a:schemeClr val="tx1"/>
                </a:solidFill>
                <a:effectLst/>
                <a:latin typeface="+mn-lt"/>
                <a:ea typeface="+mn-ea"/>
                <a:cs typeface="+mn-cs"/>
              </a:rPr>
              <a:t> as I neared completion of my first manuscript I knew I wanted to see if I could get it published. </a:t>
            </a:r>
            <a:r>
              <a:rPr lang="en-US" sz="1200" b="0" i="0" kern="1200" dirty="0" smtClean="0">
                <a:solidFill>
                  <a:schemeClr val="tx1"/>
                </a:solidFill>
                <a:effectLst/>
                <a:latin typeface="+mn-lt"/>
                <a:ea typeface="+mn-ea"/>
                <a:cs typeface="+mn-cs"/>
              </a:rPr>
              <a:t>I knew nothing about publishing and I knew no published authors so I bought a copy of The Writers Market and began studying</a:t>
            </a:r>
            <a:r>
              <a:rPr lang="en-US" sz="1200" b="0" i="0" kern="1200" baseline="0" dirty="0" smtClean="0">
                <a:solidFill>
                  <a:schemeClr val="tx1"/>
                </a:solidFill>
                <a:effectLst/>
                <a:latin typeface="+mn-lt"/>
                <a:ea typeface="+mn-ea"/>
                <a:cs typeface="+mn-cs"/>
              </a:rPr>
              <a:t> up. I quickly learned that I had made a big mistake. All the Apple computers in my world were dot matrix printers so my husband and I invested in a word processor – which was actually a pretty big deal for us financially – so I could begin sending my manuscript out.</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7</a:t>
            </a:fld>
            <a:endParaRPr lang="en-US"/>
          </a:p>
        </p:txBody>
      </p:sp>
    </p:spTree>
    <p:extLst>
      <p:ext uri="{BB962C8B-B14F-4D97-AF65-F5344CB8AC3E}">
        <p14:creationId xmlns:p14="http://schemas.microsoft.com/office/powerpoint/2010/main" val="739378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a complete</a:t>
            </a:r>
            <a:r>
              <a:rPr lang="en-US" baseline="0" dirty="0" smtClean="0"/>
              <a:t> manuscript – publishers and agents are not going to bother with an unknown author who doesn’t have a complete manuscript. Think about it. And honestly why are you worrying about publishing when you don’t have one!</a:t>
            </a:r>
          </a:p>
          <a:p>
            <a:endParaRPr lang="en-US" baseline="0" dirty="0" smtClean="0"/>
          </a:p>
          <a:p>
            <a:r>
              <a:rPr lang="en-US" baseline="0" dirty="0" smtClean="0"/>
              <a:t>The most traditional route toward publication is the one I took with my first book. I researched a list of publishers from The Writers Market – ranked  them in order and sent queries (usually a cover letter, synopsis, first 3 chapters) to them in turn. This is a long process and the odds of success are even longer. I did eventually sell my book to a very small press that went out of business within a year of publishing my book so I made very little money on the deal and still have boxes of books on my hands.</a:t>
            </a:r>
          </a:p>
          <a:p>
            <a:endParaRPr lang="en-US" baseline="0" dirty="0" smtClean="0"/>
          </a:p>
          <a:p>
            <a:r>
              <a:rPr lang="en-US" baseline="0" dirty="0" smtClean="0"/>
              <a:t>But the process of promoting my book led me to the key to the next stage of my writing career – The Romance Writers of America</a:t>
            </a:r>
          </a:p>
        </p:txBody>
      </p:sp>
      <p:sp>
        <p:nvSpPr>
          <p:cNvPr id="4" name="Slide Number Placeholder 3"/>
          <p:cNvSpPr>
            <a:spLocks noGrp="1"/>
          </p:cNvSpPr>
          <p:nvPr>
            <p:ph type="sldNum" sz="quarter" idx="10"/>
          </p:nvPr>
        </p:nvSpPr>
        <p:spPr/>
        <p:txBody>
          <a:bodyPr/>
          <a:lstStyle/>
          <a:p>
            <a:fld id="{3EAF5D22-F226-40EF-94DC-5C00312A4AB8}" type="slidenum">
              <a:rPr lang="en-US" smtClean="0"/>
              <a:t>8</a:t>
            </a:fld>
            <a:endParaRPr lang="en-US"/>
          </a:p>
        </p:txBody>
      </p:sp>
    </p:spTree>
    <p:extLst>
      <p:ext uri="{BB962C8B-B14F-4D97-AF65-F5344CB8AC3E}">
        <p14:creationId xmlns:p14="http://schemas.microsoft.com/office/powerpoint/2010/main" val="797327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RWA</a:t>
            </a:r>
            <a:r>
              <a:rPr lang="en-US" baseline="0" dirty="0" smtClean="0"/>
              <a:t> I was able to meet other people like me – but even more – I learned a lot about publishing and made contacts.</a:t>
            </a:r>
          </a:p>
          <a:p>
            <a:endParaRPr lang="en-US" baseline="0" dirty="0" smtClean="0"/>
          </a:p>
          <a:p>
            <a:r>
              <a:rPr lang="en-US" baseline="0" dirty="0" smtClean="0"/>
              <a:t>I first became involved in RWA while living in Upstate NY but it was when we moved to Kentucky that my life really changed. I became involved in a writing group where I met regularly with a group of romance writers who are still my friends today, I joined an online chat group that included a number of big time romance authors including Nora Roberts, and I learned what publishers were starting up new lines and what agents were open to inquiries or should be avoided.</a:t>
            </a:r>
          </a:p>
          <a:p>
            <a:endParaRPr lang="en-US" baseline="0" dirty="0" smtClean="0"/>
          </a:p>
          <a:p>
            <a:r>
              <a:rPr lang="en-US" baseline="0" dirty="0" smtClean="0"/>
              <a:t>And RWA chapters held conferences and contests which offered an alternative entry to the publishing world – and that is what eventually led to my two-book contract with Zebra historical romances (an imprint of Kensington publishing). I won a contest where the prize was for an editor to read your book. She liked it and bought it and its unwritten sequel! </a:t>
            </a:r>
          </a:p>
          <a:p>
            <a:endParaRPr lang="en-US" baseline="0" dirty="0" smtClean="0"/>
          </a:p>
          <a:p>
            <a:r>
              <a:rPr lang="en-US" dirty="0" smtClean="0"/>
              <a:t>In between the publication of my first book and the</a:t>
            </a:r>
            <a:r>
              <a:rPr lang="en-US" baseline="0" dirty="0" smtClean="0"/>
              <a:t> Zebra contract – I did acquire an agent for a time but I think she did more harm than good – killing momentum I was getting through contacts I made personally and I ditched her.</a:t>
            </a:r>
            <a:endParaRPr lang="en-US" dirty="0"/>
          </a:p>
        </p:txBody>
      </p:sp>
      <p:sp>
        <p:nvSpPr>
          <p:cNvPr id="4" name="Slide Number Placeholder 3"/>
          <p:cNvSpPr>
            <a:spLocks noGrp="1"/>
          </p:cNvSpPr>
          <p:nvPr>
            <p:ph type="sldNum" sz="quarter" idx="10"/>
          </p:nvPr>
        </p:nvSpPr>
        <p:spPr/>
        <p:txBody>
          <a:bodyPr/>
          <a:lstStyle/>
          <a:p>
            <a:fld id="{3EAF5D22-F226-40EF-94DC-5C00312A4AB8}" type="slidenum">
              <a:rPr lang="en-US" smtClean="0"/>
              <a:t>9</a:t>
            </a:fld>
            <a:endParaRPr lang="en-US"/>
          </a:p>
        </p:txBody>
      </p:sp>
    </p:spTree>
    <p:extLst>
      <p:ext uri="{BB962C8B-B14F-4D97-AF65-F5344CB8AC3E}">
        <p14:creationId xmlns:p14="http://schemas.microsoft.com/office/powerpoint/2010/main" val="3013734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E3DEA5-5108-44EC-919D-E56A4DE10BD7}" type="datetimeFigureOut">
              <a:rPr lang="en-US" smtClean="0"/>
              <a:t>4/20/2017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2927453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17958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119579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380CE36-997B-44D6-89FC-B5C58E3F79FA}"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6055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1089383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1E3DEA5-5108-44EC-919D-E56A4DE10BD7}"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41463330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1E3DEA5-5108-44EC-919D-E56A4DE10BD7}"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4203175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3DEA5-5108-44EC-919D-E56A4DE10BD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3775726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E3DEA5-5108-44EC-919D-E56A4DE10BD7}" type="datetimeFigureOut">
              <a:rPr lang="en-US" smtClean="0"/>
              <a:t>4/20/2017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384434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E3DEA5-5108-44EC-919D-E56A4DE10BD7}" type="datetimeFigureOut">
              <a:rPr lang="en-US" smtClean="0"/>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378147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E3DEA5-5108-44EC-919D-E56A4DE10BD7}" type="datetimeFigureOut">
              <a:rPr lang="en-US" smtClean="0"/>
              <a:t>4/20/2017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34286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412105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E3DEA5-5108-44EC-919D-E56A4DE10BD7}" type="datetimeFigureOut">
              <a:rPr lang="en-US" smtClean="0"/>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364054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E3DEA5-5108-44EC-919D-E56A4DE10BD7}" type="datetimeFigureOut">
              <a:rPr lang="en-US" smtClean="0"/>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204744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3DEA5-5108-44EC-919D-E56A4DE10BD7}" type="datetimeFigureOut">
              <a:rPr lang="en-US" smtClean="0"/>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18184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71027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3DEA5-5108-44EC-919D-E56A4DE10BD7}" type="datetimeFigureOut">
              <a:rPr lang="en-US" smtClean="0"/>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0CE36-997B-44D6-89FC-B5C58E3F79FA}" type="slidenum">
              <a:rPr lang="en-US" smtClean="0"/>
              <a:t>‹#›</a:t>
            </a:fld>
            <a:endParaRPr lang="en-US"/>
          </a:p>
        </p:txBody>
      </p:sp>
    </p:spTree>
    <p:extLst>
      <p:ext uri="{BB962C8B-B14F-4D97-AF65-F5344CB8AC3E}">
        <p14:creationId xmlns:p14="http://schemas.microsoft.com/office/powerpoint/2010/main" val="176210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E3DEA5-5108-44EC-919D-E56A4DE10BD7}" type="datetimeFigureOut">
              <a:rPr lang="en-US" smtClean="0"/>
              <a:t>4/20/2017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380CE36-997B-44D6-89FC-B5C58E3F79FA}" type="slidenum">
              <a:rPr lang="en-US" smtClean="0"/>
              <a:t>‹#›</a:t>
            </a:fld>
            <a:endParaRPr lang="en-US"/>
          </a:p>
        </p:txBody>
      </p:sp>
    </p:spTree>
    <p:extLst>
      <p:ext uri="{BB962C8B-B14F-4D97-AF65-F5344CB8AC3E}">
        <p14:creationId xmlns:p14="http://schemas.microsoft.com/office/powerpoint/2010/main" val="27683021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Genre_fiction#Science_fiction" TargetMode="External"/><Relationship Id="rId3" Type="http://schemas.openxmlformats.org/officeDocument/2006/relationships/hyperlink" Target="https://en.wikipedia.org/wiki/Genre_fiction#Crime" TargetMode="External"/><Relationship Id="rId7" Type="http://schemas.openxmlformats.org/officeDocument/2006/relationships/hyperlink" Target="https://en.wikipedia.org/wiki/Genre_fiction#Rom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en.wikipedia.org/wiki/Genre_fiction#Inspirational" TargetMode="External"/><Relationship Id="rId5" Type="http://schemas.openxmlformats.org/officeDocument/2006/relationships/hyperlink" Target="https://en.wikipedia.org/wiki/Genre_fiction#Horror" TargetMode="External"/><Relationship Id="rId4" Type="http://schemas.openxmlformats.org/officeDocument/2006/relationships/hyperlink" Target="https://en.wikipedia.org/wiki/Genre_fiction#Fantasy" TargetMode="External"/><Relationship Id="rId9" Type="http://schemas.openxmlformats.org/officeDocument/2006/relationships/hyperlink" Target="https://en.wikipedia.org/wiki/Genre_fiction#Western"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romance</a:t>
            </a:r>
            <a:endParaRPr lang="en-US" dirty="0"/>
          </a:p>
        </p:txBody>
      </p:sp>
      <p:sp>
        <p:nvSpPr>
          <p:cNvPr id="3" name="Subtitle 2"/>
          <p:cNvSpPr>
            <a:spLocks noGrp="1"/>
          </p:cNvSpPr>
          <p:nvPr>
            <p:ph type="subTitle" idx="1"/>
          </p:nvPr>
        </p:nvSpPr>
        <p:spPr/>
        <p:txBody>
          <a:bodyPr/>
          <a:lstStyle/>
          <a:p>
            <a:r>
              <a:rPr lang="en-US" dirty="0" smtClean="0"/>
              <a:t>What it takes to write a romance novel ~ Deanna </a:t>
            </a:r>
            <a:r>
              <a:rPr lang="en-US" dirty="0" err="1" smtClean="0"/>
              <a:t>Mascle</a:t>
            </a:r>
            <a:endParaRPr lang="en-US" dirty="0"/>
          </a:p>
        </p:txBody>
      </p:sp>
    </p:spTree>
    <p:extLst>
      <p:ext uri="{BB962C8B-B14F-4D97-AF65-F5344CB8AC3E}">
        <p14:creationId xmlns:p14="http://schemas.microsoft.com/office/powerpoint/2010/main" val="3311343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authors</a:t>
            </a:r>
            <a:endParaRPr lang="en-US" dirty="0"/>
          </a:p>
        </p:txBody>
      </p:sp>
      <p:sp>
        <p:nvSpPr>
          <p:cNvPr id="3" name="Content Placeholder 2"/>
          <p:cNvSpPr>
            <a:spLocks noGrp="1"/>
          </p:cNvSpPr>
          <p:nvPr>
            <p:ph idx="1"/>
          </p:nvPr>
        </p:nvSpPr>
        <p:spPr/>
        <p:txBody>
          <a:bodyPr>
            <a:normAutofit/>
          </a:bodyPr>
          <a:lstStyle/>
          <a:p>
            <a:r>
              <a:rPr lang="en-US" dirty="0" smtClean="0"/>
              <a:t>Annie Jones ~ 40 contemporary romance titles from category fiction (Silhouette) to Christian romance to single title</a:t>
            </a:r>
          </a:p>
          <a:p>
            <a:pPr marL="0" indent="0" algn="r">
              <a:buNone/>
            </a:pPr>
            <a:r>
              <a:rPr lang="en-US" dirty="0" smtClean="0"/>
              <a:t>~ https</a:t>
            </a:r>
            <a:r>
              <a:rPr lang="en-US" dirty="0"/>
              <a:t>://www.facebook.com/anniejones.author</a:t>
            </a:r>
            <a:endParaRPr lang="en-US" dirty="0" smtClean="0"/>
          </a:p>
          <a:p>
            <a:r>
              <a:rPr lang="en-US" dirty="0" smtClean="0"/>
              <a:t>Stephanie Bond ~ More than 70 </a:t>
            </a:r>
            <a:r>
              <a:rPr lang="en-US" dirty="0"/>
              <a:t>novels and has over 6 million copies of her work in worldwide distribution in numerous languages and </a:t>
            </a:r>
            <a:r>
              <a:rPr lang="en-US" dirty="0" smtClean="0"/>
              <a:t>formats</a:t>
            </a:r>
          </a:p>
          <a:p>
            <a:pPr marL="0" indent="0" algn="r">
              <a:buNone/>
            </a:pPr>
            <a:r>
              <a:rPr lang="en-US" dirty="0"/>
              <a:t>~ stephaniebond.com</a:t>
            </a:r>
          </a:p>
        </p:txBody>
      </p:sp>
    </p:spTree>
    <p:extLst>
      <p:ext uri="{BB962C8B-B14F-4D97-AF65-F5344CB8AC3E}">
        <p14:creationId xmlns:p14="http://schemas.microsoft.com/office/powerpoint/2010/main" val="194077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pitch</a:t>
            </a:r>
            <a:endParaRPr lang="en-US" dirty="0"/>
          </a:p>
        </p:txBody>
      </p:sp>
      <p:sp>
        <p:nvSpPr>
          <p:cNvPr id="3" name="Content Placeholder 2"/>
          <p:cNvSpPr>
            <a:spLocks noGrp="1"/>
          </p:cNvSpPr>
          <p:nvPr>
            <p:ph idx="1"/>
          </p:nvPr>
        </p:nvSpPr>
        <p:spPr/>
        <p:txBody>
          <a:bodyPr/>
          <a:lstStyle/>
          <a:p>
            <a:pPr marL="0" indent="0">
              <a:buNone/>
            </a:pPr>
            <a:r>
              <a:rPr lang="en-US" sz="3200" b="1" dirty="0" smtClean="0"/>
              <a:t>What’s your hook?</a:t>
            </a:r>
          </a:p>
          <a:p>
            <a:r>
              <a:rPr lang="en-US" dirty="0" smtClean="0"/>
              <a:t>Your heroine</a:t>
            </a:r>
          </a:p>
          <a:p>
            <a:r>
              <a:rPr lang="en-US" dirty="0" smtClean="0"/>
              <a:t>Your hero</a:t>
            </a:r>
          </a:p>
          <a:p>
            <a:r>
              <a:rPr lang="en-US" dirty="0" smtClean="0"/>
              <a:t>The setting</a:t>
            </a:r>
          </a:p>
          <a:p>
            <a:r>
              <a:rPr lang="en-US" dirty="0" smtClean="0"/>
              <a:t>The conflict and resolution</a:t>
            </a:r>
          </a:p>
        </p:txBody>
      </p:sp>
    </p:spTree>
    <p:extLst>
      <p:ext uri="{BB962C8B-B14F-4D97-AF65-F5344CB8AC3E}">
        <p14:creationId xmlns:p14="http://schemas.microsoft.com/office/powerpoint/2010/main" val="2697578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dirty="0" smtClean="0"/>
              <a:t>What is the romance novel?</a:t>
            </a:r>
          </a:p>
          <a:p>
            <a:r>
              <a:rPr lang="en-US" dirty="0" smtClean="0"/>
              <a:t>Why do people read/write romance novels?</a:t>
            </a:r>
          </a:p>
          <a:p>
            <a:r>
              <a:rPr lang="en-US" dirty="0" smtClean="0"/>
              <a:t>My story</a:t>
            </a:r>
          </a:p>
          <a:p>
            <a:r>
              <a:rPr lang="en-US" dirty="0" smtClean="0"/>
              <a:t>Your story</a:t>
            </a:r>
          </a:p>
          <a:p>
            <a:r>
              <a:rPr lang="en-US" dirty="0" smtClean="0"/>
              <a:t>Next steps</a:t>
            </a:r>
            <a:endParaRPr lang="en-US" dirty="0"/>
          </a:p>
        </p:txBody>
      </p:sp>
    </p:spTree>
    <p:extLst>
      <p:ext uri="{BB962C8B-B14F-4D97-AF65-F5344CB8AC3E}">
        <p14:creationId xmlns:p14="http://schemas.microsoft.com/office/powerpoint/2010/main" val="2344432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romance novel?</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Two basic elements comprise every romance novel: </a:t>
            </a:r>
            <a:endParaRPr lang="en-US" sz="2800" dirty="0" smtClean="0"/>
          </a:p>
          <a:p>
            <a:pPr marL="0" indent="0">
              <a:buNone/>
            </a:pPr>
            <a:r>
              <a:rPr lang="en-US" sz="2800" dirty="0" smtClean="0"/>
              <a:t>a </a:t>
            </a:r>
            <a:r>
              <a:rPr lang="en-US" sz="2800" dirty="0"/>
              <a:t>central love story and an emotionally satisfying and optimistic ending. </a:t>
            </a:r>
            <a:endParaRPr lang="en-US" sz="2800" dirty="0" smtClean="0"/>
          </a:p>
          <a:p>
            <a:pPr marL="0" indent="0" algn="r">
              <a:buNone/>
            </a:pPr>
            <a:r>
              <a:rPr lang="en-US" sz="2800" dirty="0"/>
              <a:t>- https://www.rwa.org/romance</a:t>
            </a:r>
          </a:p>
        </p:txBody>
      </p:sp>
    </p:spTree>
    <p:extLst>
      <p:ext uri="{BB962C8B-B14F-4D97-AF65-F5344CB8AC3E}">
        <p14:creationId xmlns:p14="http://schemas.microsoft.com/office/powerpoint/2010/main" val="3027929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sweet to spicy</a:t>
            </a:r>
            <a:endParaRPr lang="en-US" dirty="0"/>
          </a:p>
        </p:txBody>
      </p:sp>
      <p:sp>
        <p:nvSpPr>
          <p:cNvPr id="3" name="Content Placeholder 2"/>
          <p:cNvSpPr>
            <a:spLocks noGrp="1"/>
          </p:cNvSpPr>
          <p:nvPr>
            <p:ph idx="1"/>
          </p:nvPr>
        </p:nvSpPr>
        <p:spPr/>
        <p:txBody>
          <a:bodyPr>
            <a:normAutofit/>
          </a:bodyPr>
          <a:lstStyle/>
          <a:p>
            <a:r>
              <a:rPr lang="en-US" b="1" dirty="0"/>
              <a:t>Contemporary Romance</a:t>
            </a:r>
            <a:r>
              <a:rPr lang="en-US" dirty="0"/>
              <a:t>: </a:t>
            </a:r>
            <a:r>
              <a:rPr lang="en-US" dirty="0" smtClean="0"/>
              <a:t>Set </a:t>
            </a:r>
            <a:r>
              <a:rPr lang="en-US" dirty="0"/>
              <a:t>from 1950 to the present </a:t>
            </a:r>
            <a:endParaRPr lang="en-US" dirty="0" smtClean="0"/>
          </a:p>
          <a:p>
            <a:r>
              <a:rPr lang="en-US" b="1" dirty="0" smtClean="0"/>
              <a:t>Erotic </a:t>
            </a:r>
            <a:r>
              <a:rPr lang="en-US" b="1" dirty="0"/>
              <a:t>Romance:</a:t>
            </a:r>
            <a:r>
              <a:rPr lang="en-US" dirty="0"/>
              <a:t> </a:t>
            </a:r>
            <a:r>
              <a:rPr lang="en-US" dirty="0" smtClean="0"/>
              <a:t>Strong</a:t>
            </a:r>
            <a:r>
              <a:rPr lang="en-US" dirty="0"/>
              <a:t>, often explicit, sexual interaction </a:t>
            </a:r>
            <a:endParaRPr lang="en-US" dirty="0" smtClean="0"/>
          </a:p>
          <a:p>
            <a:r>
              <a:rPr lang="en-US" b="1" dirty="0" smtClean="0"/>
              <a:t>Historical </a:t>
            </a:r>
            <a:r>
              <a:rPr lang="en-US" b="1" dirty="0"/>
              <a:t>Romance: </a:t>
            </a:r>
            <a:r>
              <a:rPr lang="en-US" dirty="0" smtClean="0"/>
              <a:t>Set </a:t>
            </a:r>
            <a:r>
              <a:rPr lang="en-US" dirty="0"/>
              <a:t>prior to 1950.</a:t>
            </a:r>
          </a:p>
          <a:p>
            <a:r>
              <a:rPr lang="en-US" b="1" dirty="0"/>
              <a:t>Paranormal Romance: </a:t>
            </a:r>
            <a:r>
              <a:rPr lang="en-US" dirty="0" smtClean="0"/>
              <a:t>Fantasy </a:t>
            </a:r>
            <a:r>
              <a:rPr lang="en-US" dirty="0"/>
              <a:t>worlds or paranormal or science fiction elements </a:t>
            </a:r>
            <a:endParaRPr lang="en-US" dirty="0" smtClean="0"/>
          </a:p>
          <a:p>
            <a:r>
              <a:rPr lang="en-US" b="1" dirty="0" smtClean="0"/>
              <a:t>Romance </a:t>
            </a:r>
            <a:r>
              <a:rPr lang="en-US" b="1" dirty="0"/>
              <a:t>with Religious or Spiritual </a:t>
            </a:r>
            <a:r>
              <a:rPr lang="en-US" b="1" dirty="0" smtClean="0"/>
              <a:t>Elements</a:t>
            </a:r>
          </a:p>
          <a:p>
            <a:r>
              <a:rPr lang="en-US" b="1" dirty="0" smtClean="0"/>
              <a:t>Romantic Suspense</a:t>
            </a:r>
          </a:p>
          <a:p>
            <a:r>
              <a:rPr lang="en-US" b="1" dirty="0" smtClean="0"/>
              <a:t>Young </a:t>
            </a:r>
            <a:r>
              <a:rPr lang="en-US" b="1" dirty="0"/>
              <a:t>Adult </a:t>
            </a:r>
            <a:r>
              <a:rPr lang="en-US" b="1" dirty="0" smtClean="0"/>
              <a:t>Romance</a:t>
            </a:r>
          </a:p>
          <a:p>
            <a:pPr marL="0" indent="0" algn="r">
              <a:buNone/>
            </a:pPr>
            <a:r>
              <a:rPr lang="en-US" dirty="0" smtClean="0"/>
              <a:t>- </a:t>
            </a:r>
            <a:r>
              <a:rPr lang="en-US" dirty="0"/>
              <a:t>https://www.rwa.org/p/cm/ld/fid=579</a:t>
            </a:r>
          </a:p>
          <a:p>
            <a:endParaRPr lang="en-US" dirty="0"/>
          </a:p>
        </p:txBody>
      </p:sp>
    </p:spTree>
    <p:extLst>
      <p:ext uri="{BB962C8B-B14F-4D97-AF65-F5344CB8AC3E}">
        <p14:creationId xmlns:p14="http://schemas.microsoft.com/office/powerpoint/2010/main" val="2472931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crave stories because</a:t>
            </a:r>
            <a:endParaRPr lang="en-US" dirty="0"/>
          </a:p>
        </p:txBody>
      </p:sp>
      <p:sp>
        <p:nvSpPr>
          <p:cNvPr id="3" name="Content Placeholder 2"/>
          <p:cNvSpPr>
            <a:spLocks noGrp="1"/>
          </p:cNvSpPr>
          <p:nvPr>
            <p:ph idx="1"/>
          </p:nvPr>
        </p:nvSpPr>
        <p:spPr/>
        <p:txBody>
          <a:bodyPr>
            <a:normAutofit/>
          </a:bodyPr>
          <a:lstStyle/>
          <a:p>
            <a:r>
              <a:rPr lang="en-US" sz="3200" dirty="0" smtClean="0"/>
              <a:t>They teach us about ourselves and our world</a:t>
            </a:r>
          </a:p>
          <a:p>
            <a:r>
              <a:rPr lang="en-US" sz="3200" dirty="0" smtClean="0"/>
              <a:t>They inspire us to do more and be more</a:t>
            </a:r>
          </a:p>
          <a:p>
            <a:r>
              <a:rPr lang="en-US" sz="3200" dirty="0" smtClean="0"/>
              <a:t>They unite us</a:t>
            </a:r>
            <a:endParaRPr lang="en-US" sz="3200" dirty="0"/>
          </a:p>
        </p:txBody>
      </p:sp>
    </p:spTree>
    <p:extLst>
      <p:ext uri="{BB962C8B-B14F-4D97-AF65-F5344CB8AC3E}">
        <p14:creationId xmlns:p14="http://schemas.microsoft.com/office/powerpoint/2010/main" val="3015106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fiction</a:t>
            </a:r>
            <a:endParaRPr lang="en-US" dirty="0"/>
          </a:p>
        </p:txBody>
      </p:sp>
      <p:sp>
        <p:nvSpPr>
          <p:cNvPr id="3" name="Content Placeholder 2"/>
          <p:cNvSpPr>
            <a:spLocks noGrp="1"/>
          </p:cNvSpPr>
          <p:nvPr>
            <p:ph idx="1"/>
          </p:nvPr>
        </p:nvSpPr>
        <p:spPr/>
        <p:txBody>
          <a:bodyPr/>
          <a:lstStyle/>
          <a:p>
            <a:r>
              <a:rPr lang="en-US" dirty="0" smtClean="0">
                <a:hlinkClick r:id="rId3"/>
              </a:rPr>
              <a:t>Crime</a:t>
            </a:r>
            <a:endParaRPr lang="en-US" dirty="0"/>
          </a:p>
          <a:p>
            <a:r>
              <a:rPr lang="en-US" dirty="0" smtClean="0">
                <a:hlinkClick r:id="rId4"/>
              </a:rPr>
              <a:t>Fantasy</a:t>
            </a:r>
            <a:endParaRPr lang="en-US" dirty="0"/>
          </a:p>
          <a:p>
            <a:r>
              <a:rPr lang="en-US" dirty="0">
                <a:hlinkClick r:id="rId5"/>
              </a:rPr>
              <a:t>Horror</a:t>
            </a:r>
            <a:endParaRPr lang="en-US" dirty="0"/>
          </a:p>
          <a:p>
            <a:r>
              <a:rPr lang="en-US" dirty="0" smtClean="0">
                <a:hlinkClick r:id="rId6"/>
              </a:rPr>
              <a:t>Inspirational</a:t>
            </a:r>
            <a:endParaRPr lang="en-US" dirty="0"/>
          </a:p>
          <a:p>
            <a:r>
              <a:rPr lang="en-US" dirty="0" smtClean="0">
                <a:hlinkClick r:id="rId7"/>
              </a:rPr>
              <a:t>Romance</a:t>
            </a:r>
            <a:endParaRPr lang="en-US" dirty="0"/>
          </a:p>
          <a:p>
            <a:r>
              <a:rPr lang="en-US" dirty="0" smtClean="0">
                <a:hlinkClick r:id="rId8"/>
              </a:rPr>
              <a:t>Science </a:t>
            </a:r>
            <a:r>
              <a:rPr lang="en-US" dirty="0">
                <a:hlinkClick r:id="rId8"/>
              </a:rPr>
              <a:t>fiction</a:t>
            </a:r>
            <a:endParaRPr lang="en-US" dirty="0"/>
          </a:p>
          <a:p>
            <a:r>
              <a:rPr lang="en-US" dirty="0" smtClean="0">
                <a:hlinkClick r:id="rId9"/>
              </a:rPr>
              <a:t>Western</a:t>
            </a:r>
            <a:endParaRPr lang="en-US" dirty="0"/>
          </a:p>
          <a:p>
            <a:pPr algn="r"/>
            <a:r>
              <a:rPr lang="en-US" dirty="0" smtClean="0"/>
              <a:t>~ </a:t>
            </a:r>
            <a:r>
              <a:rPr lang="en-US" dirty="0"/>
              <a:t>https://en.wikipedia.org/wiki/Genre_fiction</a:t>
            </a:r>
          </a:p>
        </p:txBody>
      </p:sp>
    </p:spTree>
    <p:extLst>
      <p:ext uri="{BB962C8B-B14F-4D97-AF65-F5344CB8AC3E}">
        <p14:creationId xmlns:p14="http://schemas.microsoft.com/office/powerpoint/2010/main" val="182341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published novels</a:t>
            </a:r>
            <a:endParaRPr lang="en-US" dirty="0"/>
          </a:p>
        </p:txBody>
      </p:sp>
      <p:sp>
        <p:nvSpPr>
          <p:cNvPr id="3" name="Content Placeholder 2"/>
          <p:cNvSpPr>
            <a:spLocks noGrp="1"/>
          </p:cNvSpPr>
          <p:nvPr>
            <p:ph idx="1"/>
          </p:nvPr>
        </p:nvSpPr>
        <p:spPr/>
        <p:txBody>
          <a:bodyPr/>
          <a:lstStyle/>
          <a:p>
            <a:r>
              <a:rPr lang="en-US" dirty="0" smtClean="0"/>
              <a:t>The Golden Century (1994)</a:t>
            </a:r>
          </a:p>
          <a:p>
            <a:r>
              <a:rPr lang="en-US" dirty="0" smtClean="0"/>
              <a:t>Kentucky Kisses (1999)</a:t>
            </a:r>
          </a:p>
          <a:p>
            <a:r>
              <a:rPr lang="en-US" dirty="0" smtClean="0"/>
              <a:t>Moon Hunter (2000)</a:t>
            </a:r>
            <a:endParaRPr lang="en-US" dirty="0"/>
          </a:p>
        </p:txBody>
      </p:sp>
    </p:spTree>
    <p:extLst>
      <p:ext uri="{BB962C8B-B14F-4D97-AF65-F5344CB8AC3E}">
        <p14:creationId xmlns:p14="http://schemas.microsoft.com/office/powerpoint/2010/main" val="2035118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in</a:t>
            </a:r>
            <a:endParaRPr lang="en-US" dirty="0"/>
          </a:p>
        </p:txBody>
      </p:sp>
      <p:sp>
        <p:nvSpPr>
          <p:cNvPr id="3" name="Content Placeholder 2"/>
          <p:cNvSpPr>
            <a:spLocks noGrp="1"/>
          </p:cNvSpPr>
          <p:nvPr>
            <p:ph idx="1"/>
          </p:nvPr>
        </p:nvSpPr>
        <p:spPr/>
        <p:txBody>
          <a:bodyPr/>
          <a:lstStyle/>
          <a:p>
            <a:r>
              <a:rPr lang="en-US" dirty="0" smtClean="0"/>
              <a:t>Publishers</a:t>
            </a:r>
          </a:p>
          <a:p>
            <a:r>
              <a:rPr lang="en-US" dirty="0" smtClean="0"/>
              <a:t>Agents</a:t>
            </a:r>
          </a:p>
          <a:p>
            <a:r>
              <a:rPr lang="en-US" dirty="0" smtClean="0"/>
              <a:t>Contests</a:t>
            </a:r>
          </a:p>
          <a:p>
            <a:r>
              <a:rPr lang="en-US" dirty="0" smtClean="0"/>
              <a:t>E-publishing</a:t>
            </a:r>
          </a:p>
        </p:txBody>
      </p:sp>
    </p:spTree>
    <p:extLst>
      <p:ext uri="{BB962C8B-B14F-4D97-AF65-F5344CB8AC3E}">
        <p14:creationId xmlns:p14="http://schemas.microsoft.com/office/powerpoint/2010/main" val="178046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Romance writers of </a:t>
            </a:r>
            <a:r>
              <a:rPr lang="en-US" dirty="0" err="1" smtClean="0"/>
              <a:t>america</a:t>
            </a:r>
            <a:endParaRPr lang="en-US" dirty="0"/>
          </a:p>
        </p:txBody>
      </p:sp>
      <p:sp>
        <p:nvSpPr>
          <p:cNvPr id="3" name="Content Placeholder 2"/>
          <p:cNvSpPr>
            <a:spLocks noGrp="1"/>
          </p:cNvSpPr>
          <p:nvPr>
            <p:ph idx="1"/>
          </p:nvPr>
        </p:nvSpPr>
        <p:spPr/>
        <p:txBody>
          <a:bodyPr/>
          <a:lstStyle/>
          <a:p>
            <a:pPr marL="0" indent="0">
              <a:buNone/>
            </a:pPr>
            <a:r>
              <a:rPr lang="en-US" dirty="0"/>
              <a:t>Romance Writers of America® (RWA) is a nonprofit trade association whose mission is to advance the professional and common business interests of career-focused romance writers through networking and advocacy and by increasing public awareness of the romance genre. RWA works to support the efforts of its members to earn a living, to make a full-time career out of writing romance—or a part-time one that generously supplements his/her main income</a:t>
            </a:r>
            <a:r>
              <a:rPr lang="en-US" dirty="0" smtClean="0"/>
              <a:t>.</a:t>
            </a:r>
          </a:p>
          <a:p>
            <a:pPr marL="0" indent="0" algn="r">
              <a:buNone/>
            </a:pPr>
            <a:r>
              <a:rPr lang="en-US" dirty="0"/>
              <a:t>~ rwa.org</a:t>
            </a:r>
          </a:p>
        </p:txBody>
      </p:sp>
    </p:spTree>
    <p:extLst>
      <p:ext uri="{BB962C8B-B14F-4D97-AF65-F5344CB8AC3E}">
        <p14:creationId xmlns:p14="http://schemas.microsoft.com/office/powerpoint/2010/main" val="398671172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440</TotalTime>
  <Words>1578</Words>
  <Application>Microsoft Office PowerPoint</Application>
  <PresentationFormat>Widescreen</PresentationFormat>
  <Paragraphs>132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Vapor Trail</vt:lpstr>
      <vt:lpstr>romance</vt:lpstr>
      <vt:lpstr>The plan</vt:lpstr>
      <vt:lpstr>What is a romance novel?</vt:lpstr>
      <vt:lpstr>from sweet to spicy</vt:lpstr>
      <vt:lpstr>Humans crave stories because</vt:lpstr>
      <vt:lpstr>Genre fiction</vt:lpstr>
      <vt:lpstr>My published novels</vt:lpstr>
      <vt:lpstr>Breaking in</vt:lpstr>
      <vt:lpstr>Romance writers of america</vt:lpstr>
      <vt:lpstr>A tale of two authors</vt:lpstr>
      <vt:lpstr>Elevator pitch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romance</dc:title>
  <dc:creator>todeanna</dc:creator>
  <cp:lastModifiedBy>todeanna</cp:lastModifiedBy>
  <cp:revision>37</cp:revision>
  <dcterms:created xsi:type="dcterms:W3CDTF">2017-04-15T18:59:41Z</dcterms:created>
  <dcterms:modified xsi:type="dcterms:W3CDTF">2017-04-20T20:45:53Z</dcterms:modified>
</cp:coreProperties>
</file>